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9" r:id="rId7"/>
    <p:sldId id="262" r:id="rId8"/>
    <p:sldId id="264" r:id="rId9"/>
    <p:sldId id="268" r:id="rId10"/>
    <p:sldId id="265" r:id="rId11"/>
    <p:sldId id="266" r:id="rId12"/>
    <p:sldId id="267" r:id="rId13"/>
    <p:sldId id="271" r:id="rId14"/>
    <p:sldId id="272" r:id="rId15"/>
    <p:sldId id="273" r:id="rId16"/>
    <p:sldId id="270" r:id="rId1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21"/>
  </p:normalViewPr>
  <p:slideViewPr>
    <p:cSldViewPr snapToGrid="0" snapToObjects="1">
      <p:cViewPr varScale="1">
        <p:scale>
          <a:sx n="90" d="100"/>
          <a:sy n="90" d="100"/>
        </p:scale>
        <p:origin x="2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B5DDD-218F-E34F-B037-A0F8DA5C5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DBD04-3CC9-4647-B927-5B1F0B9E6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B88F2-3BA2-9F42-8F6D-A8117DC45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36000-7EF7-444D-B3B0-8F0BEBEFA18C}" type="datetimeFigureOut">
              <a:rPr lang="en-DE" smtClean="0"/>
              <a:t>01.06.21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E4461-C2C7-AE48-BA00-85A70B484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8E996-88E2-6548-B008-8308BAEA4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D6E2-456F-6A4D-B924-95AB9468E00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244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1ABF1-97AB-FA43-8ECA-6DF088FB6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E34C1-97B1-274A-A634-0971B4FE1B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29455-A66E-2D43-8134-26DFFE42F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36000-7EF7-444D-B3B0-8F0BEBEFA18C}" type="datetimeFigureOut">
              <a:rPr lang="en-DE" smtClean="0"/>
              <a:t>01.06.21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3DCBE-EE6E-8841-BCAA-76A1C516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B20FB-484C-D74D-80BB-0B3D0317E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D6E2-456F-6A4D-B924-95AB9468E00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0160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D81345-13E3-F549-8258-6E290535B0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D0D92-85EA-0A46-8721-F8679CC02E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E64DB-8661-4349-A198-4354E2CF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36000-7EF7-444D-B3B0-8F0BEBEFA18C}" type="datetimeFigureOut">
              <a:rPr lang="en-DE" smtClean="0"/>
              <a:t>01.06.21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8EB75-CC87-1F43-9E21-28FB3A93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58412-E43C-7042-A17A-6A5684F7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D6E2-456F-6A4D-B924-95AB9468E00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592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BA0F5-9C0C-5A4B-8732-928AB9E44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2B63C-C664-F444-97A2-858667F5E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29B70-C82A-E648-8780-40DA18732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36000-7EF7-444D-B3B0-8F0BEBEFA18C}" type="datetimeFigureOut">
              <a:rPr lang="en-DE" smtClean="0"/>
              <a:t>01.06.21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529D1-7B3E-9B4C-BA1C-143EC6F82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5017A-773E-7549-9A09-82F08824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D6E2-456F-6A4D-B924-95AB9468E00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7800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41EE9-F3DC-274E-B652-5884EDD0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D1DE9-F606-B54D-A669-CC04326F8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158FB-16FF-6941-858F-763460047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36000-7EF7-444D-B3B0-8F0BEBEFA18C}" type="datetimeFigureOut">
              <a:rPr lang="en-DE" smtClean="0"/>
              <a:t>01.06.21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4AFBA-FD7D-214B-A3C0-9FAAFED5D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1FB58-300C-A748-A256-C99B3F413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D6E2-456F-6A4D-B924-95AB9468E00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80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05C9F-C498-174B-8C72-1B9BF8763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85F4B-89E3-B84B-89EF-5BB4480A30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4E170-BF72-4D4C-8EC8-59FA2742A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CC126-1943-5C4A-9D77-05B20290C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36000-7EF7-444D-B3B0-8F0BEBEFA18C}" type="datetimeFigureOut">
              <a:rPr lang="en-DE" smtClean="0"/>
              <a:t>01.06.21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57427-8D2A-5B47-B8A3-78F92A9B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2947F-E21E-8D42-A271-2132F9AA9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D6E2-456F-6A4D-B924-95AB9468E00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2184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23FB7-F3C7-064B-87D7-197B80247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6FA9A-442B-7345-A969-B3D0F9F17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44870-9B4F-594A-BB5C-C30BF0EB2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F71773-5101-064D-86F5-32451FC528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F2369-FB79-5F48-863E-0CED57314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67079-7ADC-FC4F-BA08-BF2094C38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36000-7EF7-444D-B3B0-8F0BEBEFA18C}" type="datetimeFigureOut">
              <a:rPr lang="en-DE" smtClean="0"/>
              <a:t>01.06.21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AA4D9C-A359-B24C-9BF6-718D817EA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84458C-ECF0-9A4A-A95A-410CECE2D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D6E2-456F-6A4D-B924-95AB9468E00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1645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EAEFC-2BA0-9946-95E4-3AFCBE4A2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ECD67-86D7-E84E-84DB-871CDA5F8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36000-7EF7-444D-B3B0-8F0BEBEFA18C}" type="datetimeFigureOut">
              <a:rPr lang="en-DE" smtClean="0"/>
              <a:t>01.06.21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A81F3-B9E6-1445-B7B0-6B692DE9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C7343-AF40-7A4C-8C51-95AC6C32A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D6E2-456F-6A4D-B924-95AB9468E00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9598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59E85B-26A4-0644-83CA-9D35FD931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36000-7EF7-444D-B3B0-8F0BEBEFA18C}" type="datetimeFigureOut">
              <a:rPr lang="en-DE" smtClean="0"/>
              <a:t>01.06.21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99EC18-22B7-5048-BBED-F509F7280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8D9A-095E-F544-A138-65884684A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D6E2-456F-6A4D-B924-95AB9468E00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928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2DB63-744C-DE4C-9B14-55F1FAD85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1DFD9-F7AA-3046-BD04-8E5BF49D7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2B5E7-AAE9-3E4F-B005-AEA2FF09A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2C64A-3480-D941-88F4-CB0221FE1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36000-7EF7-444D-B3B0-8F0BEBEFA18C}" type="datetimeFigureOut">
              <a:rPr lang="en-DE" smtClean="0"/>
              <a:t>01.06.21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D08C1-33BF-C043-B626-314A67180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D8B06-1A95-6544-B349-B5BBD8D7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D6E2-456F-6A4D-B924-95AB9468E00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1859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6062-9605-A24B-A82E-1C1233512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6E43B6-E032-B24E-99EB-BA42BD7465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D049E-F6D3-494A-B601-8760221F5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E3A43-D18D-7B48-BE81-ED9AD536D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36000-7EF7-444D-B3B0-8F0BEBEFA18C}" type="datetimeFigureOut">
              <a:rPr lang="en-DE" smtClean="0"/>
              <a:t>01.06.21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8D034-184A-594E-9E3B-0EB18850B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C49C1-1DE4-F745-9217-528CC844B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9D6E2-456F-6A4D-B924-95AB9468E00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615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B3A1E-03AD-844F-B482-FC74BCA97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9806-FFBA-E644-93DD-2D7E1BB1F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CA6FF-0B93-9C46-BF1B-DAEBF32CEC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36000-7EF7-444D-B3B0-8F0BEBEFA18C}" type="datetimeFigureOut">
              <a:rPr lang="en-DE" smtClean="0"/>
              <a:t>01.06.21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E2552-F53D-4749-AF70-9D0D12EF0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067CF-FBA8-7848-A711-8284FECB8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9D6E2-456F-6A4D-B924-95AB9468E00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0841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4361C-2CD6-6847-9531-DD4274C86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7969" y="290157"/>
            <a:ext cx="9144000" cy="477837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King County House Prices Exploratory Data Analyses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CCC75-E10E-1B4B-8018-7E2D7B0B8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3669" y="1694770"/>
            <a:ext cx="9144000" cy="641189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/>
              <a:t>Stakeholder</a:t>
            </a:r>
            <a:r>
              <a:rPr lang="en-US" sz="2000" dirty="0"/>
              <a:t> : Bonnie Brown (Seller)</a:t>
            </a:r>
            <a:br>
              <a:rPr lang="en-US" sz="2000" dirty="0"/>
            </a:br>
            <a:r>
              <a:rPr lang="en-US" sz="1600" dirty="0"/>
              <a:t>He as a house and wants to move soon (timing?), but wants high profit in middle class NH (neighborhood)</a:t>
            </a:r>
            <a:endParaRPr lang="en-DE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ABE3A2-5BC2-8842-89F9-7B29EB94791B}"/>
              </a:ext>
            </a:extLst>
          </p:cNvPr>
          <p:cNvSpPr/>
          <p:nvPr/>
        </p:nvSpPr>
        <p:spPr>
          <a:xfrm>
            <a:off x="1297969" y="3685902"/>
            <a:ext cx="83494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-apple-system"/>
              </a:rPr>
              <a:t>Hypothesis: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House prices are high in city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waterfront </a:t>
            </a:r>
            <a:r>
              <a:rPr lang="en-US" dirty="0">
                <a:latin typeface="-apple-system"/>
              </a:rPr>
              <a:t>Houses are </a:t>
            </a:r>
            <a:r>
              <a:rPr lang="en-US" b="0" i="0" dirty="0">
                <a:effectLst/>
                <a:latin typeface="-apple-system"/>
              </a:rPr>
              <a:t>expensive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Best time for selling a house in mid of the year ( Jun –July)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After renovation the price will be increased</a:t>
            </a:r>
          </a:p>
        </p:txBody>
      </p:sp>
    </p:spTree>
    <p:extLst>
      <p:ext uri="{BB962C8B-B14F-4D97-AF65-F5344CB8AC3E}">
        <p14:creationId xmlns:p14="http://schemas.microsoft.com/office/powerpoint/2010/main" val="3681672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EEF0A-348B-FF40-AC51-F2F119245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de-DE" sz="2000" b="1" dirty="0"/>
              <a:t>House </a:t>
            </a:r>
            <a:r>
              <a:rPr lang="de-DE" sz="2000" b="1" dirty="0" err="1"/>
              <a:t>sales</a:t>
            </a:r>
            <a:r>
              <a:rPr lang="de-DE" sz="2000" b="1" dirty="0"/>
              <a:t> </a:t>
            </a:r>
            <a:r>
              <a:rPr lang="de-DE" sz="2000" b="1" dirty="0" err="1"/>
              <a:t>analyses</a:t>
            </a:r>
            <a:endParaRPr lang="en-DE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2E722-199B-FF43-92F5-2D2E1E43A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1" y="717787"/>
            <a:ext cx="4076699" cy="28691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8D6176-6346-5640-8AD4-BA44D15D3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1" y="3781661"/>
            <a:ext cx="4076697" cy="2869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4404BD-6649-E248-B113-8FB6C8489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580" y="3781661"/>
            <a:ext cx="3889919" cy="28015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CF9C48-1270-1B43-9DF8-EC4A9B2C6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555" y="681038"/>
            <a:ext cx="3764491" cy="27112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B70BCB-DCC1-D945-9E8B-AACF9334F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379" y="717787"/>
            <a:ext cx="3852264" cy="2711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FABCDE-851D-BE46-BFFA-7AA4AFF76C95}"/>
              </a:ext>
            </a:extLst>
          </p:cNvPr>
          <p:cNvSpPr txBox="1"/>
          <p:nvPr/>
        </p:nvSpPr>
        <p:spPr>
          <a:xfrm>
            <a:off x="295940" y="6568536"/>
            <a:ext cx="3928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houses above 1.6mUSD are not considered in this analyses </a:t>
            </a:r>
          </a:p>
        </p:txBody>
      </p:sp>
    </p:spTree>
    <p:extLst>
      <p:ext uri="{BB962C8B-B14F-4D97-AF65-F5344CB8AC3E}">
        <p14:creationId xmlns:p14="http://schemas.microsoft.com/office/powerpoint/2010/main" val="2690147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75924-4D8A-E943-B9C4-73B93C074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23244"/>
          </a:xfrm>
        </p:spPr>
        <p:txBody>
          <a:bodyPr>
            <a:normAutofit fontScale="90000"/>
          </a:bodyPr>
          <a:lstStyle/>
          <a:p>
            <a:r>
              <a:rPr lang="en-DE" sz="2000" dirty="0"/>
              <a:t>House sales per grade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30196-C0A5-784B-AFB8-EAA77BF99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40" y="1129444"/>
            <a:ext cx="4902200" cy="353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7A1582-D498-604D-B000-457892571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20" y="1129444"/>
            <a:ext cx="50165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48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9B14-5019-1F47-AB50-621A117C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74614"/>
          </a:xfrm>
        </p:spPr>
        <p:txBody>
          <a:bodyPr>
            <a:normAutofit/>
          </a:bodyPr>
          <a:lstStyle/>
          <a:p>
            <a:r>
              <a:rPr lang="en-DE" sz="2000" dirty="0"/>
              <a:t>Renovation vs sales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DFCEE-B66E-A249-A262-E5EB7E9C2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384" y="739740"/>
            <a:ext cx="3159416" cy="21692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66404A-FAF3-E149-939F-4F611886B6DC}"/>
              </a:ext>
            </a:extLst>
          </p:cNvPr>
          <p:cNvSpPr txBox="1"/>
          <p:nvPr/>
        </p:nvSpPr>
        <p:spPr>
          <a:xfrm>
            <a:off x="483014" y="6354374"/>
            <a:ext cx="6272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</a:t>
            </a:r>
            <a:r>
              <a:rPr lang="en-DE" sz="1200" dirty="0"/>
              <a:t>ost 1990renovations are obsolated, houses above 1.6mUSD are not considered in this analyses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7838C-1E66-9B40-B741-55513E014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786599"/>
            <a:ext cx="11620500" cy="1662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4ABD8E-E169-464D-9129-093A9F736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44" y="4472280"/>
            <a:ext cx="11620500" cy="166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56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6915FB-EA65-A945-8C9E-22F9E8CCF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6" y="1070836"/>
            <a:ext cx="9301163" cy="50561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28863B-ECCC-544B-9B0F-90F47E0A4CE9}"/>
              </a:ext>
            </a:extLst>
          </p:cNvPr>
          <p:cNvSpPr txBox="1"/>
          <p:nvPr/>
        </p:nvSpPr>
        <p:spPr>
          <a:xfrm>
            <a:off x="519729" y="437028"/>
            <a:ext cx="1954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Price vs waterfront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8348AA-40D3-244D-B6B8-9B05A57EFBE8}"/>
              </a:ext>
            </a:extLst>
          </p:cNvPr>
          <p:cNvGrpSpPr/>
          <p:nvPr/>
        </p:nvGrpSpPr>
        <p:grpSpPr>
          <a:xfrm>
            <a:off x="5329240" y="1524000"/>
            <a:ext cx="4110038" cy="3305175"/>
            <a:chOff x="5329240" y="1524000"/>
            <a:chExt cx="4110038" cy="330517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28ABA3A-E252-CD47-93CB-9B6DAC216B80}"/>
                </a:ext>
              </a:extLst>
            </p:cNvPr>
            <p:cNvSpPr/>
            <p:nvPr/>
          </p:nvSpPr>
          <p:spPr>
            <a:xfrm>
              <a:off x="6929438" y="3700463"/>
              <a:ext cx="885825" cy="11287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EAF564-3FC2-704F-A60D-70BA6227B025}"/>
                </a:ext>
              </a:extLst>
            </p:cNvPr>
            <p:cNvSpPr/>
            <p:nvPr/>
          </p:nvSpPr>
          <p:spPr>
            <a:xfrm>
              <a:off x="5329240" y="1524000"/>
              <a:ext cx="4110038" cy="976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4273629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AF82FC-46C0-3245-9182-4A0344C52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82" y="1041401"/>
            <a:ext cx="9593674" cy="38592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15E783-2C5A-614F-8CBF-52D41E85AAFA}"/>
              </a:ext>
            </a:extLst>
          </p:cNvPr>
          <p:cNvSpPr txBox="1"/>
          <p:nvPr/>
        </p:nvSpPr>
        <p:spPr>
          <a:xfrm>
            <a:off x="179638" y="341313"/>
            <a:ext cx="196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Price vs renovation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C4BFCE8-9768-FF40-B634-051A069E1FAA}"/>
              </a:ext>
            </a:extLst>
          </p:cNvPr>
          <p:cNvGrpSpPr/>
          <p:nvPr/>
        </p:nvGrpSpPr>
        <p:grpSpPr>
          <a:xfrm>
            <a:off x="5486408" y="1481136"/>
            <a:ext cx="4110038" cy="3305175"/>
            <a:chOff x="5329240" y="1524000"/>
            <a:chExt cx="4110038" cy="330517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8447E7-A88B-F54E-AABD-226FB0622BA0}"/>
                </a:ext>
              </a:extLst>
            </p:cNvPr>
            <p:cNvSpPr/>
            <p:nvPr/>
          </p:nvSpPr>
          <p:spPr>
            <a:xfrm>
              <a:off x="6929438" y="3700463"/>
              <a:ext cx="885825" cy="11287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5F0996-6796-084E-AB5A-354BAA25A656}"/>
                </a:ext>
              </a:extLst>
            </p:cNvPr>
            <p:cNvSpPr/>
            <p:nvPr/>
          </p:nvSpPr>
          <p:spPr>
            <a:xfrm>
              <a:off x="5329240" y="1524000"/>
              <a:ext cx="4110038" cy="976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30767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0A7E03-DCC1-EA45-8B2E-854074F63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6" y="916207"/>
            <a:ext cx="7529513" cy="4413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E7E1C5-36B2-7049-B850-76C5DF55F355}"/>
              </a:ext>
            </a:extLst>
          </p:cNvPr>
          <p:cNvSpPr txBox="1"/>
          <p:nvPr/>
        </p:nvSpPr>
        <p:spPr>
          <a:xfrm>
            <a:off x="179638" y="341313"/>
            <a:ext cx="157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Price vs month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34DA6F-999B-F24D-A297-AB03A7E38503}"/>
              </a:ext>
            </a:extLst>
          </p:cNvPr>
          <p:cNvGrpSpPr/>
          <p:nvPr/>
        </p:nvGrpSpPr>
        <p:grpSpPr>
          <a:xfrm>
            <a:off x="4979192" y="1309688"/>
            <a:ext cx="3764757" cy="3005547"/>
            <a:chOff x="5329240" y="1524000"/>
            <a:chExt cx="3764757" cy="30055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AB43BA-1F87-8742-99A1-6F8D24969861}"/>
                </a:ext>
              </a:extLst>
            </p:cNvPr>
            <p:cNvSpPr/>
            <p:nvPr/>
          </p:nvSpPr>
          <p:spPr>
            <a:xfrm>
              <a:off x="6003135" y="3400835"/>
              <a:ext cx="885825" cy="11287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564E633-0B74-E34E-93A7-11931621A127}"/>
                </a:ext>
              </a:extLst>
            </p:cNvPr>
            <p:cNvSpPr/>
            <p:nvPr/>
          </p:nvSpPr>
          <p:spPr>
            <a:xfrm>
              <a:off x="5329240" y="1524000"/>
              <a:ext cx="3764757" cy="7905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905063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3A299-8C8D-1440-B31A-63CD60C2B7FE}"/>
              </a:ext>
            </a:extLst>
          </p:cNvPr>
          <p:cNvSpPr txBox="1"/>
          <p:nvPr/>
        </p:nvSpPr>
        <p:spPr>
          <a:xfrm>
            <a:off x="539850" y="273930"/>
            <a:ext cx="354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Price vs all features ( incl. dummies)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A0EFC6-4C68-9342-9C5A-49202ECFD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49" y="840820"/>
            <a:ext cx="7148513" cy="574325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6E04C3-31F4-614D-88D3-EBDEE89912D3}"/>
              </a:ext>
            </a:extLst>
          </p:cNvPr>
          <p:cNvCxnSpPr/>
          <p:nvPr/>
        </p:nvCxnSpPr>
        <p:spPr>
          <a:xfrm>
            <a:off x="1052513" y="5172075"/>
            <a:ext cx="6962776" cy="0"/>
          </a:xfrm>
          <a:prstGeom prst="line">
            <a:avLst/>
          </a:prstGeom>
          <a:ln w="28575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1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E18E-BD6E-E648-A9EB-D1116685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7082"/>
          </a:xfrm>
        </p:spPr>
        <p:txBody>
          <a:bodyPr>
            <a:normAutofit/>
          </a:bodyPr>
          <a:lstStyle/>
          <a:p>
            <a:r>
              <a:rPr lang="en-DE" sz="2000" b="1" dirty="0"/>
              <a:t>Data Cleaning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394DB-DEB2-F545-9812-869590ADE729}"/>
              </a:ext>
            </a:extLst>
          </p:cNvPr>
          <p:cNvSpPr/>
          <p:nvPr/>
        </p:nvSpPr>
        <p:spPr>
          <a:xfrm>
            <a:off x="838199" y="1077698"/>
            <a:ext cx="105155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highlight>
                  <a:srgbClr val="00FFFF"/>
                </a:highlight>
              </a:rPr>
              <a:t>date</a:t>
            </a:r>
            <a:r>
              <a:rPr lang="en-US" b="0" i="0" dirty="0">
                <a:effectLst/>
              </a:rPr>
              <a:t> feature is converted to </a:t>
            </a:r>
            <a:r>
              <a:rPr lang="en-US" b="0" i="0" dirty="0" err="1">
                <a:effectLst/>
              </a:rPr>
              <a:t>DateTime</a:t>
            </a:r>
            <a:r>
              <a:rPr lang="en-US" b="0" i="0" dirty="0">
                <a:effectLst/>
              </a:rPr>
              <a:t> type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 err="1">
                <a:effectLst/>
              </a:rPr>
              <a:t>NaN</a:t>
            </a:r>
            <a:r>
              <a:rPr lang="en-US" b="0" i="0" dirty="0">
                <a:effectLst/>
              </a:rPr>
              <a:t> values  are replaced: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highlight>
                  <a:srgbClr val="00FFFF"/>
                </a:highlight>
              </a:rPr>
              <a:t>waterfront</a:t>
            </a:r>
            <a:r>
              <a:rPr lang="en-US" dirty="0">
                <a:highlight>
                  <a:srgbClr val="00FFFF"/>
                </a:highlight>
              </a:rPr>
              <a:t> </a:t>
            </a:r>
            <a:r>
              <a:rPr lang="en-US" b="0" i="0" dirty="0">
                <a:effectLst/>
              </a:rPr>
              <a:t> 99% of the values are 0 therefore all NAN values in this data series are replaced by 0.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00FFFF"/>
                </a:highlight>
              </a:rPr>
              <a:t>view</a:t>
            </a:r>
            <a:r>
              <a:rPr lang="en-US" b="0" i="0" dirty="0">
                <a:effectLst/>
              </a:rPr>
              <a:t> 90% of the values are with 0’s and this data is categorical variable data. In this analyses this data will be with 0’s and 1’s i.e. 0 = not viewed</a:t>
            </a:r>
            <a:r>
              <a:rPr lang="en-US" dirty="0"/>
              <a:t>, 1 = viewed. Therefore all NAN values are replaced by 0’s</a:t>
            </a:r>
          </a:p>
          <a:p>
            <a:pPr lvl="1"/>
            <a:r>
              <a:rPr lang="en-US" dirty="0"/>
              <a:t>	new feature = </a:t>
            </a:r>
            <a:r>
              <a:rPr lang="en-US" dirty="0" err="1">
                <a:highlight>
                  <a:srgbClr val="00FFFF"/>
                </a:highlight>
              </a:rPr>
              <a:t>has_veiwed</a:t>
            </a:r>
            <a:endParaRPr lang="en-US" b="0" i="0" dirty="0">
              <a:effectLst/>
              <a:highlight>
                <a:srgbClr val="00FFFF"/>
              </a:highligh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highlight>
                  <a:srgbClr val="00FFFF"/>
                </a:highlight>
              </a:rPr>
              <a:t>yr_renovated</a:t>
            </a:r>
            <a:r>
              <a:rPr lang="en-US" b="0" i="0" dirty="0">
                <a:effectLst/>
                <a:highlight>
                  <a:srgbClr val="00FFFF"/>
                </a:highlight>
              </a:rPr>
              <a:t>  </a:t>
            </a:r>
            <a:r>
              <a:rPr lang="en-US" b="0" i="0" dirty="0">
                <a:effectLst/>
              </a:rPr>
              <a:t>this is also kind of categorical data like renovated = 1, not renovated = 0 in last 15 years. All renovations before 1990 are obsolete</a:t>
            </a:r>
            <a:r>
              <a:rPr lang="en-US" dirty="0"/>
              <a:t> and assigned to 0. Similarly all </a:t>
            </a:r>
            <a:r>
              <a:rPr lang="en-US" dirty="0" err="1"/>
              <a:t>NaNs</a:t>
            </a:r>
            <a:r>
              <a:rPr lang="en-US" dirty="0"/>
              <a:t> are replaced with 0.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New feature  = </a:t>
            </a:r>
            <a:r>
              <a:rPr lang="en-US" dirty="0" err="1">
                <a:highlight>
                  <a:srgbClr val="00FFFF"/>
                </a:highlight>
              </a:rPr>
              <a:t>has_renovated</a:t>
            </a:r>
            <a:endParaRPr lang="en-US" dirty="0">
              <a:highlight>
                <a:srgbClr val="00FFFF"/>
              </a:highlight>
            </a:endParaRPr>
          </a:p>
          <a:p>
            <a:pPr lvl="1"/>
            <a:endParaRPr lang="en-US" b="0" i="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73292-9BDD-A344-8C67-70DAFAD0D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711" y="3745328"/>
            <a:ext cx="3528388" cy="25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50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6B79F-A8BD-9344-A299-A9ECE497B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13351"/>
          </a:xfrm>
        </p:spPr>
        <p:txBody>
          <a:bodyPr>
            <a:normAutofit/>
          </a:bodyPr>
          <a:lstStyle/>
          <a:p>
            <a:r>
              <a:rPr lang="en-DE" sz="2000" b="1" dirty="0"/>
              <a:t>Data Cleaning</a:t>
            </a:r>
            <a:endParaRPr lang="en-DE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D2F38D-702F-A344-B62B-C6AF50B90D05}"/>
              </a:ext>
            </a:extLst>
          </p:cNvPr>
          <p:cNvSpPr/>
          <p:nvPr/>
        </p:nvSpPr>
        <p:spPr>
          <a:xfrm>
            <a:off x="838200" y="890398"/>
            <a:ext cx="98966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The following analyses shows that </a:t>
            </a:r>
            <a:r>
              <a:rPr lang="en-US" b="0" i="0" dirty="0" err="1">
                <a:effectLst/>
                <a:highlight>
                  <a:srgbClr val="00FFFF"/>
                </a:highlight>
              </a:rPr>
              <a:t>sqft_basement</a:t>
            </a:r>
            <a:r>
              <a:rPr lang="en-US" b="0" i="0" dirty="0">
                <a:effectLst/>
                <a:highlight>
                  <a:srgbClr val="00FFFF"/>
                </a:highlight>
              </a:rPr>
              <a:t> </a:t>
            </a:r>
            <a:r>
              <a:rPr lang="en-US" b="0" i="0" dirty="0">
                <a:effectLst/>
              </a:rPr>
              <a:t>feature is identified as object instead of float since it has `?` character in the dataset and 59% of the houses haven’t  basements.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quick analyses this feature also considered as categorical variable feature like house has basements = 1 or not 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new feature </a:t>
            </a:r>
            <a:r>
              <a:rPr lang="en-US" dirty="0" err="1">
                <a:highlight>
                  <a:srgbClr val="00FFFF"/>
                </a:highlight>
              </a:rPr>
              <a:t>has_basement</a:t>
            </a:r>
            <a:r>
              <a:rPr lang="en-US" dirty="0">
                <a:highlight>
                  <a:srgbClr val="00FFFF"/>
                </a:highlight>
              </a:rPr>
              <a:t> </a:t>
            </a:r>
            <a:r>
              <a:rPr lang="en-US" dirty="0"/>
              <a:t> feature created and dropped </a:t>
            </a:r>
            <a:r>
              <a:rPr lang="en-US" b="0" i="0" dirty="0" err="1">
                <a:effectLst/>
                <a:highlight>
                  <a:srgbClr val="00FFFF"/>
                </a:highlight>
              </a:rPr>
              <a:t>sqft_basement</a:t>
            </a:r>
            <a:r>
              <a:rPr lang="en-US" b="0" i="0" dirty="0">
                <a:effectLst/>
                <a:highlight>
                  <a:srgbClr val="00FFFF"/>
                </a:highlight>
              </a:rPr>
              <a:t> </a:t>
            </a:r>
            <a:r>
              <a:rPr lang="en-US" b="0" i="0" dirty="0">
                <a:effectLst/>
              </a:rPr>
              <a:t>feature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9FC51-9645-404C-843E-383BFA57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787893"/>
            <a:ext cx="5080000" cy="275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157E43-2453-1A45-8DD7-C3544BD5B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61" y="2851150"/>
            <a:ext cx="37084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7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3DA50-1A80-0040-9661-5D7C89C54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8064"/>
          </a:xfrm>
        </p:spPr>
        <p:txBody>
          <a:bodyPr>
            <a:normAutofit/>
          </a:bodyPr>
          <a:lstStyle/>
          <a:p>
            <a:r>
              <a:rPr lang="en-US" sz="2000" b="1" dirty="0"/>
              <a:t>Analyses of price distribution</a:t>
            </a:r>
            <a:endParaRPr lang="en-DE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A8B73-0531-674D-BB0C-AAB1592D2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7" y="1962837"/>
            <a:ext cx="4610100" cy="4711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CDD116-A716-064A-A1C0-F2688AB3F916}"/>
              </a:ext>
            </a:extLst>
          </p:cNvPr>
          <p:cNvSpPr/>
          <p:nvPr/>
        </p:nvSpPr>
        <p:spPr>
          <a:xfrm>
            <a:off x="5608938" y="107315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From price distribution graph, the houses with price above $1.6m are very few and can be considered as outliers. In this project for simplification the data of houses above 1.6m USD are removed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577F2-8EBE-7D4F-B8BC-D8BC06367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0" y="1962837"/>
            <a:ext cx="47371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0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16207-1BE0-C94B-A953-93BFB2B1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05" y="267686"/>
            <a:ext cx="10515600" cy="413351"/>
          </a:xfrm>
        </p:spPr>
        <p:txBody>
          <a:bodyPr>
            <a:normAutofit/>
          </a:bodyPr>
          <a:lstStyle/>
          <a:p>
            <a:r>
              <a:rPr lang="en-US" sz="2000" b="1" dirty="0"/>
              <a:t>House price distribution</a:t>
            </a:r>
            <a:endParaRPr lang="en-DE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9D837-0353-9E4D-86C7-A76B1CD3E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67" y="474361"/>
            <a:ext cx="7715016" cy="630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77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16207-1BE0-C94B-A953-93BFB2B1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05" y="267686"/>
            <a:ext cx="10515600" cy="413351"/>
          </a:xfrm>
        </p:spPr>
        <p:txBody>
          <a:bodyPr>
            <a:normAutofit/>
          </a:bodyPr>
          <a:lstStyle/>
          <a:p>
            <a:r>
              <a:rPr lang="en-US" sz="2000" b="1" dirty="0"/>
              <a:t>Analyses of price distribution and neighborhood</a:t>
            </a:r>
            <a:endParaRPr lang="en-DE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AD7ABB-1999-1545-8817-208E27C86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751" y="1055937"/>
            <a:ext cx="6172200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587249-5F79-8C43-A799-79EEC54B1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" y="1055937"/>
            <a:ext cx="6172200" cy="5143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C19E99-BA70-D941-BB09-9F70A1A9E71A}"/>
              </a:ext>
            </a:extLst>
          </p:cNvPr>
          <p:cNvSpPr txBox="1"/>
          <p:nvPr/>
        </p:nvSpPr>
        <p:spPr>
          <a:xfrm>
            <a:off x="4938830" y="4284323"/>
            <a:ext cx="6719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</a:t>
            </a:r>
            <a:r>
              <a:rPr lang="en-DE" sz="1100" dirty="0"/>
              <a:t>est = 1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2DB4BC-4471-9E44-A77F-D9D56CF1B8EE}"/>
              </a:ext>
            </a:extLst>
          </p:cNvPr>
          <p:cNvSpPr/>
          <p:nvPr/>
        </p:nvSpPr>
        <p:spPr>
          <a:xfrm>
            <a:off x="9586372" y="1261678"/>
            <a:ext cx="946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sz="1200" dirty="0"/>
              <a:t>Price in USD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B8BB7-ED99-2149-A260-5FF1E36A1BBC}"/>
              </a:ext>
            </a:extLst>
          </p:cNvPr>
          <p:cNvSpPr txBox="1"/>
          <p:nvPr/>
        </p:nvSpPr>
        <p:spPr>
          <a:xfrm>
            <a:off x="1474085" y="6470749"/>
            <a:ext cx="3928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houses above 1.6mUSD are not considered in this analyses </a:t>
            </a:r>
          </a:p>
        </p:txBody>
      </p:sp>
    </p:spTree>
    <p:extLst>
      <p:ext uri="{BB962C8B-B14F-4D97-AF65-F5344CB8AC3E}">
        <p14:creationId xmlns:p14="http://schemas.microsoft.com/office/powerpoint/2010/main" val="2398192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1BAAD6-AE4A-084E-BD51-8A9426EBA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0" y="527270"/>
            <a:ext cx="7324924" cy="610410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DE62B7-4C58-7042-87F8-708CEBAF5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10310" y="365125"/>
            <a:ext cx="5221605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68FCE2-7C6B-964E-87FF-7F36A27CC1A3}"/>
              </a:ext>
            </a:extLst>
          </p:cNvPr>
          <p:cNvSpPr/>
          <p:nvPr/>
        </p:nvSpPr>
        <p:spPr>
          <a:xfrm>
            <a:off x="7957751" y="1309816"/>
            <a:ext cx="556054" cy="568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A4682-E8B2-5D48-AC85-B7728DC32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217" y="4825409"/>
            <a:ext cx="1762448" cy="16674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AF86EF-DB19-2541-ADC7-91628673B032}"/>
              </a:ext>
            </a:extLst>
          </p:cNvPr>
          <p:cNvSpPr txBox="1"/>
          <p:nvPr/>
        </p:nvSpPr>
        <p:spPr>
          <a:xfrm>
            <a:off x="4581415" y="2572481"/>
            <a:ext cx="84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98004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A3F090-B767-0040-A11D-629B2F53E6A4}"/>
              </a:ext>
            </a:extLst>
          </p:cNvPr>
          <p:cNvSpPr txBox="1"/>
          <p:nvPr/>
        </p:nvSpPr>
        <p:spPr>
          <a:xfrm>
            <a:off x="3419261" y="2899427"/>
            <a:ext cx="84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98039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0AB8C-B91C-2D42-BF24-4EB6CB40DCE9}"/>
              </a:ext>
            </a:extLst>
          </p:cNvPr>
          <p:cNvSpPr txBox="1"/>
          <p:nvPr/>
        </p:nvSpPr>
        <p:spPr>
          <a:xfrm>
            <a:off x="4133038" y="4188361"/>
            <a:ext cx="84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98040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EB4484-4BC4-D446-A1A0-5106AB1C87E5}"/>
              </a:ext>
            </a:extLst>
          </p:cNvPr>
          <p:cNvSpPr txBox="1"/>
          <p:nvPr/>
        </p:nvSpPr>
        <p:spPr>
          <a:xfrm>
            <a:off x="2467214" y="2387815"/>
            <a:ext cx="84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98112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40CC36-7742-F64D-8C4F-E8A30EFAE841}"/>
              </a:ext>
            </a:extLst>
          </p:cNvPr>
          <p:cNvSpPr txBox="1"/>
          <p:nvPr/>
        </p:nvSpPr>
        <p:spPr>
          <a:xfrm>
            <a:off x="1515167" y="2572481"/>
            <a:ext cx="84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98109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04A66C6-EE4C-6440-85B1-C28E16E45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66" y="135165"/>
            <a:ext cx="10515600" cy="413351"/>
          </a:xfrm>
        </p:spPr>
        <p:txBody>
          <a:bodyPr>
            <a:normAutofit/>
          </a:bodyPr>
          <a:lstStyle/>
          <a:p>
            <a:r>
              <a:rPr lang="en-US" sz="2000" b="1" dirty="0"/>
              <a:t>Max mean price </a:t>
            </a:r>
            <a:endParaRPr lang="en-DE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237471-35A0-0843-A40C-5DB840C6FD18}"/>
              </a:ext>
            </a:extLst>
          </p:cNvPr>
          <p:cNvSpPr txBox="1"/>
          <p:nvPr/>
        </p:nvSpPr>
        <p:spPr>
          <a:xfrm>
            <a:off x="7193182" y="6581001"/>
            <a:ext cx="3928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houses above 1.6mUSD are not considered in this analyses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7D00B0-785A-7243-8FBC-FC6ED5F4A9CB}"/>
              </a:ext>
            </a:extLst>
          </p:cNvPr>
          <p:cNvSpPr txBox="1"/>
          <p:nvPr/>
        </p:nvSpPr>
        <p:spPr>
          <a:xfrm>
            <a:off x="9573854" y="4946423"/>
            <a:ext cx="20847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DE" dirty="0"/>
              <a:t>op 5 places: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Medina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Clyde Hill 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Mercer Island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Madison Park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Kenmore Air Harbor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78094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C8B242-3EAF-C442-B410-752A2EA7D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79" y="365125"/>
            <a:ext cx="6829159" cy="569096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DE62B7-4C58-7042-87F8-708CEBAF5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10310" y="365125"/>
            <a:ext cx="5221605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68FCE2-7C6B-964E-87FF-7F36A27CC1A3}"/>
              </a:ext>
            </a:extLst>
          </p:cNvPr>
          <p:cNvSpPr/>
          <p:nvPr/>
        </p:nvSpPr>
        <p:spPr>
          <a:xfrm>
            <a:off x="7444631" y="1869598"/>
            <a:ext cx="982677" cy="1023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AF86EF-DB19-2541-ADC7-91628673B032}"/>
              </a:ext>
            </a:extLst>
          </p:cNvPr>
          <p:cNvSpPr txBox="1"/>
          <p:nvPr/>
        </p:nvSpPr>
        <p:spPr>
          <a:xfrm>
            <a:off x="2384853" y="2523554"/>
            <a:ext cx="84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FF00"/>
                </a:solidFill>
              </a:rPr>
              <a:t>98148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A3F090-B767-0040-A11D-629B2F53E6A4}"/>
              </a:ext>
            </a:extLst>
          </p:cNvPr>
          <p:cNvSpPr txBox="1"/>
          <p:nvPr/>
        </p:nvSpPr>
        <p:spPr>
          <a:xfrm>
            <a:off x="3032414" y="3059668"/>
            <a:ext cx="84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FF00"/>
                </a:solidFill>
              </a:rPr>
              <a:t>98032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0AB8C-B91C-2D42-BF24-4EB6CB40DCE9}"/>
              </a:ext>
            </a:extLst>
          </p:cNvPr>
          <p:cNvSpPr txBox="1"/>
          <p:nvPr/>
        </p:nvSpPr>
        <p:spPr>
          <a:xfrm>
            <a:off x="3807053" y="4314286"/>
            <a:ext cx="84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FF00"/>
                </a:solidFill>
              </a:rPr>
              <a:t>98002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EB4484-4BC4-D446-A1A0-5106AB1C87E5}"/>
              </a:ext>
            </a:extLst>
          </p:cNvPr>
          <p:cNvSpPr txBox="1"/>
          <p:nvPr/>
        </p:nvSpPr>
        <p:spPr>
          <a:xfrm>
            <a:off x="2612285" y="1694513"/>
            <a:ext cx="84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FF00"/>
                </a:solidFill>
              </a:rPr>
              <a:t>98168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40CC36-7742-F64D-8C4F-E8A30EFAE841}"/>
              </a:ext>
            </a:extLst>
          </p:cNvPr>
          <p:cNvSpPr txBox="1"/>
          <p:nvPr/>
        </p:nvSpPr>
        <p:spPr>
          <a:xfrm>
            <a:off x="2943252" y="4131896"/>
            <a:ext cx="840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FFFF00"/>
                </a:solidFill>
              </a:rPr>
              <a:t>98001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B4FE42-3711-1C43-A919-DF018244C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631" y="4758171"/>
            <a:ext cx="1908837" cy="180596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EBDCAEF-FCC8-1D4C-B18D-119BFB95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66" y="135165"/>
            <a:ext cx="10515600" cy="413351"/>
          </a:xfrm>
        </p:spPr>
        <p:txBody>
          <a:bodyPr>
            <a:normAutofit/>
          </a:bodyPr>
          <a:lstStyle/>
          <a:p>
            <a:r>
              <a:rPr lang="en-US" sz="2000" b="1" dirty="0"/>
              <a:t>Min mean price </a:t>
            </a:r>
            <a:endParaRPr lang="en-DE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43D4EB-32A9-2444-92A4-E884D7CE5102}"/>
              </a:ext>
            </a:extLst>
          </p:cNvPr>
          <p:cNvSpPr txBox="1"/>
          <p:nvPr/>
        </p:nvSpPr>
        <p:spPr>
          <a:xfrm>
            <a:off x="194779" y="6465328"/>
            <a:ext cx="3928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houses above 1.6mUSD are not considered in this analyses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85E3D6-A011-C243-B22F-653D11C7DDE2}"/>
              </a:ext>
            </a:extLst>
          </p:cNvPr>
          <p:cNvSpPr txBox="1"/>
          <p:nvPr/>
        </p:nvSpPr>
        <p:spPr>
          <a:xfrm>
            <a:off x="9573854" y="4946423"/>
            <a:ext cx="20847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Bottom</a:t>
            </a:r>
            <a:r>
              <a:rPr lang="de-DE" dirty="0"/>
              <a:t> </a:t>
            </a:r>
            <a:r>
              <a:rPr lang="en-DE" dirty="0"/>
              <a:t>5 places: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South Auburn</a:t>
            </a:r>
            <a:endParaRPr lang="en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Burien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Kent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Auburn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Burien</a:t>
            </a:r>
          </a:p>
        </p:txBody>
      </p:sp>
    </p:spTree>
    <p:extLst>
      <p:ext uri="{BB962C8B-B14F-4D97-AF65-F5344CB8AC3E}">
        <p14:creationId xmlns:p14="http://schemas.microsoft.com/office/powerpoint/2010/main" val="311541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FB51-D3AB-B84B-848A-48A6EC1E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23244"/>
          </a:xfrm>
        </p:spPr>
        <p:txBody>
          <a:bodyPr>
            <a:normAutofit fontScale="90000"/>
          </a:bodyPr>
          <a:lstStyle/>
          <a:p>
            <a:r>
              <a:rPr lang="en-DE" sz="2000" dirty="0"/>
              <a:t>Sales, price vs waterfront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19C122-1C9E-4645-9C69-154DB5568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13" y="1511929"/>
            <a:ext cx="11694773" cy="1473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E26B02-BDE7-F447-8B1D-98CD24C64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13" y="3655031"/>
            <a:ext cx="11694773" cy="15109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1BB98C-00B6-6548-B882-3304EF0CACF2}"/>
              </a:ext>
            </a:extLst>
          </p:cNvPr>
          <p:cNvSpPr txBox="1"/>
          <p:nvPr/>
        </p:nvSpPr>
        <p:spPr>
          <a:xfrm>
            <a:off x="483014" y="6354374"/>
            <a:ext cx="3928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houses above 1.6mUSD are not considered in this analyses </a:t>
            </a:r>
          </a:p>
        </p:txBody>
      </p:sp>
    </p:spTree>
    <p:extLst>
      <p:ext uri="{BB962C8B-B14F-4D97-AF65-F5344CB8AC3E}">
        <p14:creationId xmlns:p14="http://schemas.microsoft.com/office/powerpoint/2010/main" val="805719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475</Words>
  <Application>Microsoft Macintosh PowerPoint</Application>
  <PresentationFormat>Widescreen</PresentationFormat>
  <Paragraphs>63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Office Theme</vt:lpstr>
      <vt:lpstr>King County House Prices Exploratory Data Analyses</vt:lpstr>
      <vt:lpstr>Data Cleaning</vt:lpstr>
      <vt:lpstr>Data Cleaning</vt:lpstr>
      <vt:lpstr>Analyses of price distribution</vt:lpstr>
      <vt:lpstr>House price distribution</vt:lpstr>
      <vt:lpstr>Analyses of price distribution and neighborhood</vt:lpstr>
      <vt:lpstr>Max mean price </vt:lpstr>
      <vt:lpstr>Min mean price </vt:lpstr>
      <vt:lpstr>Sales, price vs waterfront</vt:lpstr>
      <vt:lpstr>House sales analyses</vt:lpstr>
      <vt:lpstr>House sales per grade</vt:lpstr>
      <vt:lpstr>Renovation vs sales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County House Prices Exploratory Data Analyses</dc:title>
  <dc:creator>Microsoft Office User</dc:creator>
  <cp:lastModifiedBy>Microsoft Office User</cp:lastModifiedBy>
  <cp:revision>38</cp:revision>
  <dcterms:created xsi:type="dcterms:W3CDTF">2021-05-30T19:47:36Z</dcterms:created>
  <dcterms:modified xsi:type="dcterms:W3CDTF">2021-06-01T09:02:48Z</dcterms:modified>
</cp:coreProperties>
</file>